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74" r:id="rId4"/>
    <p:sldId id="275" r:id="rId5"/>
    <p:sldId id="276" r:id="rId6"/>
    <p:sldId id="277" r:id="rId7"/>
    <p:sldId id="279" r:id="rId8"/>
    <p:sldId id="278" r:id="rId9"/>
    <p:sldId id="280" r:id="rId10"/>
    <p:sldId id="281" r:id="rId11"/>
    <p:sldId id="282" r:id="rId12"/>
    <p:sldId id="284" r:id="rId13"/>
    <p:sldId id="286" r:id="rId14"/>
    <p:sldId id="285" r:id="rId15"/>
    <p:sldId id="288" r:id="rId16"/>
    <p:sldId id="287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104" y="-8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0" d="100"/>
        <a:sy n="7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viewProps" Target="viewProps.xml"/><Relationship Id="rId21" Type="http://schemas.openxmlformats.org/officeDocument/2006/relationships/theme" Target="theme/theme1.xml"/><Relationship Id="rId22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printerSettings" Target="printerSettings/printerSettings1.bin"/><Relationship Id="rId1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1CF49194-44F1-4D9C-A6C2-B95777BA17BF}" type="datetimeFigureOut">
              <a:rPr lang="en-US" smtClean="0"/>
              <a:pPr/>
              <a:t>11/25/12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33AF1B11-6B65-4DC2-985E-759366CC295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Grammatical </a:t>
            </a:r>
            <a:r>
              <a:rPr lang="en-US" dirty="0" smtClean="0"/>
              <a:t>Phrases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xmlns:p14="http://schemas.microsoft.com/office/powerpoint/2010/main">
    <p:pull dir="r"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Answers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8580" indent="0">
              <a:buNone/>
            </a:pPr>
            <a:endParaRPr lang="en-US" dirty="0"/>
          </a:p>
          <a:p>
            <a:pPr marL="525780" indent="-457200">
              <a:buAutoNum type="arabicParenR"/>
            </a:pPr>
            <a:r>
              <a:rPr lang="en-US" dirty="0" smtClean="0"/>
              <a:t>Johnny fell </a:t>
            </a:r>
            <a:r>
              <a:rPr lang="en-US" b="1" dirty="0" smtClean="0"/>
              <a:t>into the well</a:t>
            </a:r>
            <a:r>
              <a:rPr lang="en-US" dirty="0" smtClean="0"/>
              <a:t>.</a:t>
            </a:r>
          </a:p>
          <a:p>
            <a:pPr marL="525780" indent="-457200">
              <a:buAutoNum type="arabicParenR"/>
            </a:pPr>
            <a:endParaRPr lang="en-US" dirty="0"/>
          </a:p>
          <a:p>
            <a:pPr marL="525780" indent="-457200">
              <a:buAutoNum type="arabicParenR"/>
            </a:pPr>
            <a:r>
              <a:rPr lang="en-US" dirty="0" smtClean="0"/>
              <a:t>If you’re not careful, you’ll be living</a:t>
            </a:r>
            <a:r>
              <a:rPr lang="en-US" b="1" dirty="0" smtClean="0"/>
              <a:t> in a van</a:t>
            </a:r>
            <a:r>
              <a:rPr lang="en-US" dirty="0" smtClean="0"/>
              <a:t> </a:t>
            </a:r>
            <a:r>
              <a:rPr lang="en-US" u="sng" dirty="0" smtClean="0"/>
              <a:t>down by the river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870002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990600"/>
            <a:ext cx="6777317" cy="4842029"/>
          </a:xfrm>
        </p:spPr>
        <p:txBody>
          <a:bodyPr/>
          <a:lstStyle/>
          <a:p>
            <a:pPr marL="68580" indent="0">
              <a:buNone/>
            </a:pPr>
            <a:r>
              <a:rPr lang="en-US" dirty="0" smtClean="0"/>
              <a:t>3) We will meet at the library at 3:30.</a:t>
            </a:r>
          </a:p>
          <a:p>
            <a:pPr marL="68580" indent="0">
              <a:buNone/>
            </a:pPr>
            <a:endParaRPr lang="en-US" dirty="0"/>
          </a:p>
          <a:p>
            <a:pPr marL="525780" indent="-457200">
              <a:buAutoNum type="arabicParenR" startAt="4"/>
            </a:pPr>
            <a:r>
              <a:rPr lang="en-US" dirty="0" smtClean="0"/>
              <a:t>The dogs were running around the clown.</a:t>
            </a:r>
          </a:p>
          <a:p>
            <a:pPr marL="525780" indent="-457200">
              <a:buAutoNum type="arabicParenR" startAt="4"/>
            </a:pPr>
            <a:endParaRPr lang="en-US" dirty="0"/>
          </a:p>
          <a:p>
            <a:pPr marL="525780" indent="-457200">
              <a:buAutoNum type="arabicParenR" startAt="4"/>
            </a:pPr>
            <a:r>
              <a:rPr lang="en-US" dirty="0" smtClean="0"/>
              <a:t>Running quickly through the sprinkler, I became wet.</a:t>
            </a:r>
          </a:p>
          <a:p>
            <a:pPr marL="525780" indent="-457200">
              <a:buAutoNum type="arabicParenR" startAt="4"/>
            </a:pPr>
            <a:endParaRPr lang="en-US" dirty="0"/>
          </a:p>
          <a:p>
            <a:pPr marL="525780" indent="-457200">
              <a:buAutoNum type="arabicParenR" startAt="4"/>
            </a:pPr>
            <a:r>
              <a:rPr lang="en-US" dirty="0" smtClean="0"/>
              <a:t>Although I am happy, I would rather go to the other restaurant.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368627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990600"/>
            <a:ext cx="6777317" cy="4842029"/>
          </a:xfrm>
        </p:spPr>
        <p:txBody>
          <a:bodyPr/>
          <a:lstStyle/>
          <a:p>
            <a:pPr marL="68580" indent="0">
              <a:buNone/>
            </a:pPr>
            <a:r>
              <a:rPr lang="en-US" dirty="0" smtClean="0"/>
              <a:t>3) We will meet </a:t>
            </a:r>
            <a:r>
              <a:rPr lang="en-US" b="1" dirty="0" smtClean="0"/>
              <a:t>at the library </a:t>
            </a:r>
            <a:r>
              <a:rPr lang="en-US" u="sng" dirty="0" smtClean="0"/>
              <a:t>at 3:30</a:t>
            </a:r>
            <a:r>
              <a:rPr lang="en-US" dirty="0" smtClean="0"/>
              <a:t>.</a:t>
            </a:r>
          </a:p>
          <a:p>
            <a:pPr marL="68580" indent="0">
              <a:buNone/>
            </a:pPr>
            <a:endParaRPr lang="en-US" dirty="0"/>
          </a:p>
          <a:p>
            <a:pPr marL="525780" indent="-457200">
              <a:buAutoNum type="arabicParenR" startAt="4"/>
            </a:pPr>
            <a:r>
              <a:rPr lang="en-US" dirty="0" smtClean="0"/>
              <a:t>The dogs were running </a:t>
            </a:r>
            <a:r>
              <a:rPr lang="en-US" b="1" dirty="0" smtClean="0"/>
              <a:t>around the clown.</a:t>
            </a:r>
          </a:p>
          <a:p>
            <a:pPr marL="525780" indent="-457200">
              <a:buAutoNum type="arabicParenR" startAt="4"/>
            </a:pPr>
            <a:endParaRPr lang="en-US" dirty="0"/>
          </a:p>
          <a:p>
            <a:pPr marL="525780" indent="-457200">
              <a:buAutoNum type="arabicParenR" startAt="4"/>
            </a:pPr>
            <a:r>
              <a:rPr lang="en-US" b="1" dirty="0" smtClean="0"/>
              <a:t>Running quickly through the sprinkler</a:t>
            </a:r>
            <a:r>
              <a:rPr lang="en-US" dirty="0" smtClean="0"/>
              <a:t>, I became wet.</a:t>
            </a:r>
          </a:p>
          <a:p>
            <a:pPr marL="525780" indent="-457200">
              <a:buAutoNum type="arabicParenR" startAt="4"/>
            </a:pPr>
            <a:endParaRPr lang="en-US" dirty="0"/>
          </a:p>
          <a:p>
            <a:pPr marL="525780" indent="-457200">
              <a:buAutoNum type="arabicParenR" startAt="4"/>
            </a:pPr>
            <a:r>
              <a:rPr lang="en-US" dirty="0" smtClean="0"/>
              <a:t>Although I am happy, I would rather go </a:t>
            </a:r>
            <a:r>
              <a:rPr lang="en-US" b="1" dirty="0" smtClean="0"/>
              <a:t>to the other restaurant</a:t>
            </a:r>
            <a:r>
              <a:rPr lang="en-US" dirty="0" smtClean="0"/>
              <a:t>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698779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990600"/>
            <a:ext cx="6777317" cy="4842029"/>
          </a:xfrm>
        </p:spPr>
        <p:txBody>
          <a:bodyPr/>
          <a:lstStyle/>
          <a:p>
            <a:pPr marL="68580" indent="0">
              <a:buNone/>
            </a:pPr>
            <a:r>
              <a:rPr lang="en-US" dirty="0" smtClean="0"/>
              <a:t>7) While preparing for his speech, Joe couldn’t help but be nervous.</a:t>
            </a:r>
          </a:p>
          <a:p>
            <a:pPr marL="68580" indent="0">
              <a:buNone/>
            </a:pPr>
            <a:endParaRPr lang="en-US" dirty="0"/>
          </a:p>
          <a:p>
            <a:pPr marL="68580" indent="0">
              <a:buNone/>
            </a:pPr>
            <a:r>
              <a:rPr lang="en-US" dirty="0" smtClean="0"/>
              <a:t>8) Hoping for a miracle, the doctors kept working.</a:t>
            </a:r>
          </a:p>
          <a:p>
            <a:pPr marL="68580" indent="0">
              <a:buNone/>
            </a:pPr>
            <a:endParaRPr lang="en-US" dirty="0"/>
          </a:p>
          <a:p>
            <a:pPr marL="525780" indent="-457200">
              <a:buAutoNum type="arabicParenR" startAt="9"/>
            </a:pPr>
            <a:r>
              <a:rPr lang="en-US" dirty="0" smtClean="0"/>
              <a:t>The reporter crouched behind the tree got the best picture.</a:t>
            </a:r>
          </a:p>
          <a:p>
            <a:pPr marL="525780" indent="-457200">
              <a:buAutoNum type="arabicParenR" startAt="9"/>
            </a:pPr>
            <a:endParaRPr lang="en-US" dirty="0"/>
          </a:p>
          <a:p>
            <a:pPr marL="525780" indent="-457200">
              <a:buAutoNum type="arabicParenR" startAt="9"/>
            </a:pPr>
            <a:r>
              <a:rPr lang="en-US" dirty="0" smtClean="0"/>
              <a:t>Pressed for time, the agent ran the red light.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802390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990600"/>
            <a:ext cx="6777317" cy="4842029"/>
          </a:xfrm>
        </p:spPr>
        <p:txBody>
          <a:bodyPr/>
          <a:lstStyle/>
          <a:p>
            <a:pPr marL="68580" indent="0">
              <a:buNone/>
            </a:pPr>
            <a:r>
              <a:rPr lang="en-US" dirty="0" smtClean="0"/>
              <a:t>7) </a:t>
            </a:r>
            <a:r>
              <a:rPr lang="en-US" b="1" dirty="0" smtClean="0"/>
              <a:t>While preparing for his speech</a:t>
            </a:r>
            <a:r>
              <a:rPr lang="en-US" dirty="0" smtClean="0"/>
              <a:t>, Joe couldn’t help but be nervous.</a:t>
            </a:r>
          </a:p>
          <a:p>
            <a:pPr marL="68580" indent="0">
              <a:buNone/>
            </a:pPr>
            <a:endParaRPr lang="en-US" dirty="0"/>
          </a:p>
          <a:p>
            <a:pPr marL="68580" indent="0">
              <a:buNone/>
            </a:pPr>
            <a:r>
              <a:rPr lang="en-US" dirty="0" smtClean="0"/>
              <a:t>8) </a:t>
            </a:r>
            <a:r>
              <a:rPr lang="en-US" b="1" dirty="0" smtClean="0"/>
              <a:t>Hoping for a miracle</a:t>
            </a:r>
            <a:r>
              <a:rPr lang="en-US" dirty="0" smtClean="0"/>
              <a:t>, the doctors kept working.</a:t>
            </a:r>
          </a:p>
          <a:p>
            <a:pPr marL="68580" indent="0">
              <a:buNone/>
            </a:pPr>
            <a:endParaRPr lang="en-US" dirty="0"/>
          </a:p>
          <a:p>
            <a:pPr marL="525780" indent="-457200">
              <a:buAutoNum type="arabicParenR" startAt="9"/>
            </a:pPr>
            <a:r>
              <a:rPr lang="en-US" dirty="0" smtClean="0"/>
              <a:t>The reporter </a:t>
            </a:r>
            <a:r>
              <a:rPr lang="en-US" b="1" dirty="0" smtClean="0"/>
              <a:t>crouched behind the tree </a:t>
            </a:r>
            <a:r>
              <a:rPr lang="en-US" dirty="0" smtClean="0"/>
              <a:t>got the best picture.</a:t>
            </a:r>
          </a:p>
          <a:p>
            <a:pPr marL="525780" indent="-457200">
              <a:buAutoNum type="arabicParenR" startAt="9"/>
            </a:pPr>
            <a:endParaRPr lang="en-US" dirty="0"/>
          </a:p>
          <a:p>
            <a:pPr marL="525780" indent="-457200">
              <a:buAutoNum type="arabicParenR" startAt="9"/>
            </a:pPr>
            <a:r>
              <a:rPr lang="en-US" b="1" dirty="0" smtClean="0"/>
              <a:t>Pressed for time</a:t>
            </a:r>
            <a:r>
              <a:rPr lang="en-US" dirty="0" smtClean="0"/>
              <a:t>, the agent ran the red light.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791467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to Punctuate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acting as introductory material….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pPr marL="68580" indent="0">
              <a:buNone/>
            </a:pP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If acting as additional description WITHIN a sentence….</a:t>
            </a:r>
            <a:r>
              <a:rPr lang="en-US" b="1" dirty="0" smtClean="0"/>
              <a:t>no additional punctuation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724400" y="3276600"/>
            <a:ext cx="1981200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SENTENCE</a:t>
            </a:r>
            <a:endParaRPr lang="en-US" sz="2800" dirty="0"/>
          </a:p>
        </p:txBody>
      </p:sp>
      <p:sp>
        <p:nvSpPr>
          <p:cNvPr id="6" name="TextBox 5"/>
          <p:cNvSpPr txBox="1"/>
          <p:nvPr/>
        </p:nvSpPr>
        <p:spPr>
          <a:xfrm>
            <a:off x="2514600" y="3276600"/>
            <a:ext cx="13716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Phrase</a:t>
            </a:r>
            <a:endParaRPr lang="en-US" sz="2800" dirty="0"/>
          </a:p>
        </p:txBody>
      </p:sp>
      <p:sp>
        <p:nvSpPr>
          <p:cNvPr id="7" name="TextBox 6"/>
          <p:cNvSpPr txBox="1"/>
          <p:nvPr/>
        </p:nvSpPr>
        <p:spPr>
          <a:xfrm>
            <a:off x="4038600" y="3429000"/>
            <a:ext cx="685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,</a:t>
            </a:r>
            <a:endParaRPr lang="en-US" sz="2800" dirty="0"/>
          </a:p>
        </p:txBody>
      </p:sp>
      <p:cxnSp>
        <p:nvCxnSpPr>
          <p:cNvPr id="9" name="Straight Arrow Connector 8"/>
          <p:cNvCxnSpPr/>
          <p:nvPr/>
        </p:nvCxnSpPr>
        <p:spPr>
          <a:xfrm flipV="1">
            <a:off x="4114800" y="4038600"/>
            <a:ext cx="76200" cy="457200"/>
          </a:xfrm>
          <a:prstGeom prst="straightConnector1">
            <a:avLst/>
          </a:prstGeom>
          <a:ln w="38100">
            <a:solidFill>
              <a:srgbClr val="FF66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8326387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Phrase </a:t>
            </a:r>
          </a:p>
          <a:p>
            <a:pPr marL="68580" indent="0">
              <a:buNone/>
            </a:pPr>
            <a:endParaRPr lang="en-US" dirty="0" smtClean="0"/>
          </a:p>
          <a:p>
            <a:pPr lvl="1"/>
            <a:r>
              <a:rPr lang="en-US" dirty="0" smtClean="0"/>
              <a:t>Group of words that acts as a unit.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Does NOT have a subject and a verb.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Does NOT express a complete thought.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69185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Phrase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A group of two or more grammatically related words that forms a </a:t>
            </a:r>
            <a:r>
              <a:rPr lang="en-US" b="1" u="sng" dirty="0" smtClean="0"/>
              <a:t>unit</a:t>
            </a:r>
            <a:r>
              <a:rPr lang="en-US" dirty="0" smtClean="0"/>
              <a:t>. </a:t>
            </a:r>
          </a:p>
          <a:p>
            <a:endParaRPr lang="en-US" dirty="0" smtClean="0"/>
          </a:p>
          <a:p>
            <a:r>
              <a:rPr lang="en-US" dirty="0" smtClean="0"/>
              <a:t>Does NOT have a subject and a verb.</a:t>
            </a:r>
          </a:p>
          <a:p>
            <a:endParaRPr lang="en-US" dirty="0" smtClean="0"/>
          </a:p>
          <a:p>
            <a:r>
              <a:rPr lang="en-US" dirty="0" smtClean="0"/>
              <a:t>Does NOT express a complete thought.</a:t>
            </a:r>
          </a:p>
          <a:p>
            <a:endParaRPr lang="en-US" dirty="0" smtClean="0"/>
          </a:p>
          <a:p>
            <a:r>
              <a:rPr lang="en-US" dirty="0" smtClean="0"/>
              <a:t>Has the force of a </a:t>
            </a:r>
            <a:r>
              <a:rPr lang="en-US" b="1" u="sng" dirty="0" smtClean="0"/>
              <a:t>single part of speech</a:t>
            </a:r>
            <a:r>
              <a:rPr lang="en-US" dirty="0" smtClean="0"/>
              <a:t>, such as a noun or adverb.  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Prepositional Phrase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Has a preposition at its head</a:t>
            </a:r>
          </a:p>
          <a:p>
            <a:endParaRPr lang="en-US" dirty="0"/>
          </a:p>
          <a:p>
            <a:r>
              <a:rPr lang="en-US" dirty="0" smtClean="0"/>
              <a:t>Can act as an adjective, adverb, or a noun</a:t>
            </a:r>
          </a:p>
          <a:p>
            <a:endParaRPr lang="en-US" dirty="0"/>
          </a:p>
          <a:p>
            <a:r>
              <a:rPr lang="en-US" dirty="0" smtClean="0"/>
              <a:t>What the bee does to its hive….</a:t>
            </a:r>
          </a:p>
          <a:p>
            <a:pPr lvl="1"/>
            <a:r>
              <a:rPr lang="en-US" b="1" dirty="0" smtClean="0"/>
              <a:t>In</a:t>
            </a:r>
            <a:r>
              <a:rPr lang="en-US" dirty="0" smtClean="0"/>
              <a:t> the hive</a:t>
            </a:r>
          </a:p>
          <a:p>
            <a:pPr lvl="1"/>
            <a:r>
              <a:rPr lang="en-US" b="1" dirty="0" smtClean="0"/>
              <a:t>Through</a:t>
            </a:r>
            <a:r>
              <a:rPr lang="en-US" dirty="0" smtClean="0"/>
              <a:t> the hive</a:t>
            </a:r>
          </a:p>
          <a:p>
            <a:pPr lvl="1"/>
            <a:r>
              <a:rPr lang="en-US" b="1" dirty="0" smtClean="0"/>
              <a:t>Around</a:t>
            </a:r>
            <a:r>
              <a:rPr lang="en-US" dirty="0" smtClean="0"/>
              <a:t> the hive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6012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Noun Phrase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Consists of a noun and its grammatical modifiers</a:t>
            </a:r>
          </a:p>
          <a:p>
            <a:endParaRPr lang="en-US" dirty="0"/>
          </a:p>
          <a:p>
            <a:r>
              <a:rPr lang="en-US" dirty="0" smtClean="0"/>
              <a:t>Bob, </a:t>
            </a:r>
            <a:r>
              <a:rPr lang="en-US" b="1" dirty="0" smtClean="0"/>
              <a:t>my best friend</a:t>
            </a:r>
            <a:r>
              <a:rPr lang="en-US" dirty="0" smtClean="0"/>
              <a:t>, works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12111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Gerund Phrase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noun phrase with a gerund as its head.</a:t>
            </a:r>
          </a:p>
          <a:p>
            <a:endParaRPr lang="en-US" dirty="0"/>
          </a:p>
          <a:p>
            <a:r>
              <a:rPr lang="en-US" dirty="0" smtClean="0"/>
              <a:t>Gerund = -</a:t>
            </a:r>
            <a:r>
              <a:rPr lang="en-US" dirty="0" err="1" smtClean="0"/>
              <a:t>ing</a:t>
            </a:r>
            <a:r>
              <a:rPr lang="en-US" dirty="0" smtClean="0"/>
              <a:t> form of a verb</a:t>
            </a:r>
          </a:p>
          <a:p>
            <a:pPr lvl="1"/>
            <a:r>
              <a:rPr lang="en-US" dirty="0" smtClean="0"/>
              <a:t>Acts like a noun!</a:t>
            </a:r>
          </a:p>
          <a:p>
            <a:pPr lvl="1"/>
            <a:endParaRPr lang="en-US" dirty="0"/>
          </a:p>
          <a:p>
            <a:r>
              <a:rPr lang="en-US" b="1" dirty="0" smtClean="0"/>
              <a:t>Walking to the beach </a:t>
            </a:r>
            <a:r>
              <a:rPr lang="en-US" dirty="0" smtClean="0"/>
              <a:t>is fun.</a:t>
            </a:r>
          </a:p>
          <a:p>
            <a:pPr lvl="1"/>
            <a:r>
              <a:rPr lang="en-US" dirty="0" smtClean="0"/>
              <a:t>Walking is the ACT of walking (not the verb in this sentence).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17818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Infinitive Phrase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Noun phrase with an infinitive at its head.</a:t>
            </a:r>
          </a:p>
          <a:p>
            <a:endParaRPr lang="en-US" dirty="0"/>
          </a:p>
          <a:p>
            <a:r>
              <a:rPr lang="en-US" dirty="0" smtClean="0"/>
              <a:t>Infinitive = “to + verb” form</a:t>
            </a:r>
          </a:p>
          <a:p>
            <a:pPr lvl="1"/>
            <a:r>
              <a:rPr lang="en-US" dirty="0" smtClean="0"/>
              <a:t>To go</a:t>
            </a:r>
          </a:p>
          <a:p>
            <a:pPr lvl="1"/>
            <a:r>
              <a:rPr lang="en-US" dirty="0" smtClean="0"/>
              <a:t>To swim</a:t>
            </a:r>
          </a:p>
          <a:p>
            <a:pPr lvl="1"/>
            <a:r>
              <a:rPr lang="en-US" dirty="0" smtClean="0"/>
              <a:t>To learn</a:t>
            </a:r>
          </a:p>
          <a:p>
            <a:pPr lvl="1"/>
            <a:endParaRPr lang="en-US" dirty="0"/>
          </a:p>
          <a:p>
            <a:r>
              <a:rPr lang="en-US" b="1" dirty="0" smtClean="0"/>
              <a:t>To learn a new language </a:t>
            </a:r>
            <a:r>
              <a:rPr lang="en-US" dirty="0" smtClean="0"/>
              <a:t>is an exciting activity.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600464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Adjective Phrase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phrase that is describing a noun.</a:t>
            </a:r>
          </a:p>
          <a:p>
            <a:endParaRPr lang="en-US" dirty="0"/>
          </a:p>
          <a:p>
            <a:r>
              <a:rPr lang="en-US" dirty="0" smtClean="0"/>
              <a:t>The toy box </a:t>
            </a:r>
            <a:r>
              <a:rPr lang="en-US" b="1" dirty="0" smtClean="0"/>
              <a:t>in the corner</a:t>
            </a:r>
            <a:r>
              <a:rPr lang="en-US" dirty="0" smtClean="0"/>
              <a:t> is full.</a:t>
            </a:r>
            <a:endParaRPr lang="en-US" dirty="0"/>
          </a:p>
          <a:p>
            <a:pPr lvl="1"/>
            <a:r>
              <a:rPr lang="en-US" dirty="0" smtClean="0"/>
              <a:t>Which box?  The one in the corner!</a:t>
            </a:r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r>
              <a:rPr lang="en-US" dirty="0" smtClean="0"/>
              <a:t>That suitcase </a:t>
            </a:r>
            <a:r>
              <a:rPr lang="en-US" b="1" dirty="0" smtClean="0"/>
              <a:t>slipping down the ramp </a:t>
            </a:r>
            <a:r>
              <a:rPr lang="en-US" dirty="0" smtClean="0"/>
              <a:t>is mine.</a:t>
            </a:r>
          </a:p>
          <a:p>
            <a:pPr lvl="1"/>
            <a:endParaRPr lang="en-US" dirty="0"/>
          </a:p>
          <a:p>
            <a:endParaRPr lang="en-US" dirty="0"/>
          </a:p>
        </p:txBody>
      </p:sp>
      <p:sp>
        <p:nvSpPr>
          <p:cNvPr id="10" name="Curved Down Arrow 9"/>
          <p:cNvSpPr/>
          <p:nvPr/>
        </p:nvSpPr>
        <p:spPr>
          <a:xfrm>
            <a:off x="2819400" y="2819400"/>
            <a:ext cx="1752600" cy="381000"/>
          </a:xfrm>
          <a:prstGeom prst="curvedDown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1" name="Curved Down Arrow 10"/>
          <p:cNvSpPr/>
          <p:nvPr/>
        </p:nvSpPr>
        <p:spPr>
          <a:xfrm>
            <a:off x="2895600" y="4495800"/>
            <a:ext cx="1752600" cy="381000"/>
          </a:xfrm>
          <a:prstGeom prst="curvedDown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1053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Adverbial Phrase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phrase that is describing a verb or another adjective.</a:t>
            </a:r>
          </a:p>
          <a:p>
            <a:endParaRPr lang="en-US" dirty="0"/>
          </a:p>
          <a:p>
            <a:r>
              <a:rPr lang="en-US" dirty="0" smtClean="0"/>
              <a:t>Sally went to school </a:t>
            </a:r>
            <a:r>
              <a:rPr lang="en-US" b="1" dirty="0" smtClean="0"/>
              <a:t>skipping all the way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HOW did she go?  Skipping all the way!</a:t>
            </a:r>
          </a:p>
          <a:p>
            <a:pPr lvl="1"/>
            <a:endParaRPr lang="en-US" dirty="0"/>
          </a:p>
          <a:p>
            <a:r>
              <a:rPr lang="en-US" dirty="0" smtClean="0"/>
              <a:t>The squirrels ran </a:t>
            </a:r>
            <a:r>
              <a:rPr lang="en-US" b="1" dirty="0" smtClean="0"/>
              <a:t>into their home </a:t>
            </a:r>
            <a:r>
              <a:rPr lang="en-US" dirty="0" smtClean="0"/>
              <a:t>and hid.</a:t>
            </a:r>
          </a:p>
          <a:p>
            <a:pPr lvl="1"/>
            <a:r>
              <a:rPr lang="en-US" dirty="0" smtClean="0"/>
              <a:t>WHERE did they run?  Into their home!</a:t>
            </a:r>
            <a:endParaRPr lang="en-US" dirty="0"/>
          </a:p>
        </p:txBody>
      </p:sp>
      <p:sp>
        <p:nvSpPr>
          <p:cNvPr id="4" name="Curved Down Arrow 3"/>
          <p:cNvSpPr/>
          <p:nvPr/>
        </p:nvSpPr>
        <p:spPr>
          <a:xfrm>
            <a:off x="2590800" y="3200400"/>
            <a:ext cx="2819400" cy="381000"/>
          </a:xfrm>
          <a:prstGeom prst="curvedDown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" name="Curved Down Arrow 4"/>
          <p:cNvSpPr/>
          <p:nvPr/>
        </p:nvSpPr>
        <p:spPr>
          <a:xfrm>
            <a:off x="3505200" y="4419600"/>
            <a:ext cx="1524000" cy="381000"/>
          </a:xfrm>
          <a:prstGeom prst="curvedDown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661536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8580" indent="0">
              <a:buNone/>
            </a:pPr>
            <a:r>
              <a:rPr lang="en-US" dirty="0" smtClean="0"/>
              <a:t>Identify the phrases in each sentence.</a:t>
            </a:r>
          </a:p>
          <a:p>
            <a:pPr marL="68580" indent="0">
              <a:buNone/>
            </a:pPr>
            <a:endParaRPr lang="en-US" dirty="0"/>
          </a:p>
          <a:p>
            <a:pPr marL="525780" indent="-457200">
              <a:buAutoNum type="arabicParenR"/>
            </a:pPr>
            <a:r>
              <a:rPr lang="en-US" dirty="0" smtClean="0"/>
              <a:t>Johnny fell into the well.</a:t>
            </a:r>
          </a:p>
          <a:p>
            <a:pPr marL="525780" indent="-457200">
              <a:buAutoNum type="arabicParenR"/>
            </a:pPr>
            <a:endParaRPr lang="en-US" dirty="0"/>
          </a:p>
          <a:p>
            <a:pPr marL="525780" indent="-457200">
              <a:buAutoNum type="arabicParenR"/>
            </a:pPr>
            <a:r>
              <a:rPr lang="en-US" dirty="0" smtClean="0"/>
              <a:t>If you’re not careful, you’ll be living in a van down by the river.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685606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Austin.thmx</Template>
  <TotalTime>412</TotalTime>
  <Words>569</Words>
  <Application>Microsoft Macintosh PowerPoint</Application>
  <PresentationFormat>On-screen Show (4:3)</PresentationFormat>
  <Paragraphs>113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Austin</vt:lpstr>
      <vt:lpstr>Grammatical Phrases</vt:lpstr>
      <vt:lpstr>Phrase</vt:lpstr>
      <vt:lpstr>Prepositional Phrase</vt:lpstr>
      <vt:lpstr>Noun Phrase</vt:lpstr>
      <vt:lpstr>Gerund Phrase</vt:lpstr>
      <vt:lpstr>Infinitive Phrase</vt:lpstr>
      <vt:lpstr>Adjective Phrase</vt:lpstr>
      <vt:lpstr>Adverbial Phrase</vt:lpstr>
      <vt:lpstr>Practice</vt:lpstr>
      <vt:lpstr>Answers</vt:lpstr>
      <vt:lpstr>PowerPoint Presentation</vt:lpstr>
      <vt:lpstr>PowerPoint Presentation</vt:lpstr>
      <vt:lpstr>PowerPoint Presentation</vt:lpstr>
      <vt:lpstr>PowerPoint Presentation</vt:lpstr>
      <vt:lpstr>How to Punctuate</vt:lpstr>
      <vt:lpstr>Summary</vt:lpstr>
    </vt:vector>
  </TitlesOfParts>
  <Company>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Phrases, Clauses, and Run-ons </dc:title>
  <dc:creator>ad12</dc:creator>
  <cp:lastModifiedBy>Chris Warner</cp:lastModifiedBy>
  <cp:revision>50</cp:revision>
  <dcterms:created xsi:type="dcterms:W3CDTF">2008-09-30T18:03:18Z</dcterms:created>
  <dcterms:modified xsi:type="dcterms:W3CDTF">2012-11-26T02:00:07Z</dcterms:modified>
</cp:coreProperties>
</file>

<file path=docProps/thumbnail.jpeg>
</file>